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05" r:id="rId3"/>
    <p:sldId id="268" r:id="rId4"/>
    <p:sldId id="324" r:id="rId5"/>
    <p:sldId id="325" r:id="rId6"/>
    <p:sldId id="326" r:id="rId7"/>
    <p:sldId id="270" r:id="rId8"/>
    <p:sldId id="273" r:id="rId9"/>
    <p:sldId id="274" r:id="rId10"/>
    <p:sldId id="296" r:id="rId11"/>
    <p:sldId id="276" r:id="rId12"/>
    <p:sldId id="279" r:id="rId13"/>
    <p:sldId id="281" r:id="rId14"/>
    <p:sldId id="282" r:id="rId15"/>
    <p:sldId id="333" r:id="rId16"/>
    <p:sldId id="280" r:id="rId17"/>
    <p:sldId id="277" r:id="rId18"/>
    <p:sldId id="269" r:id="rId19"/>
    <p:sldId id="295" r:id="rId20"/>
    <p:sldId id="298" r:id="rId21"/>
    <p:sldId id="303" r:id="rId22"/>
    <p:sldId id="299" r:id="rId23"/>
    <p:sldId id="301" r:id="rId24"/>
    <p:sldId id="327" r:id="rId25"/>
    <p:sldId id="300" r:id="rId26"/>
    <p:sldId id="257" r:id="rId27"/>
    <p:sldId id="297" r:id="rId28"/>
    <p:sldId id="287" r:id="rId29"/>
    <p:sldId id="284" r:id="rId30"/>
    <p:sldId id="285" r:id="rId31"/>
    <p:sldId id="286" r:id="rId32"/>
    <p:sldId id="288" r:id="rId33"/>
    <p:sldId id="292" r:id="rId34"/>
    <p:sldId id="293" r:id="rId35"/>
    <p:sldId id="289" r:id="rId36"/>
    <p:sldId id="291" r:id="rId37"/>
    <p:sldId id="294" r:id="rId38"/>
    <p:sldId id="258" r:id="rId39"/>
    <p:sldId id="267" r:id="rId40"/>
    <p:sldId id="266" r:id="rId41"/>
    <p:sldId id="264" r:id="rId42"/>
    <p:sldId id="265" r:id="rId43"/>
    <p:sldId id="259" r:id="rId44"/>
    <p:sldId id="328" r:id="rId45"/>
    <p:sldId id="304" r:id="rId46"/>
    <p:sldId id="316" r:id="rId47"/>
    <p:sldId id="322" r:id="rId48"/>
    <p:sldId id="335" r:id="rId49"/>
    <p:sldId id="334" r:id="rId50"/>
    <p:sldId id="309" r:id="rId51"/>
    <p:sldId id="306" r:id="rId52"/>
    <p:sldId id="307" r:id="rId53"/>
    <p:sldId id="308" r:id="rId54"/>
    <p:sldId id="310" r:id="rId55"/>
    <p:sldId id="336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37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13" r:id="rId74"/>
    <p:sldId id="261" r:id="rId75"/>
    <p:sldId id="323" r:id="rId76"/>
    <p:sldId id="354" r:id="rId77"/>
    <p:sldId id="314" r:id="rId78"/>
    <p:sldId id="312" r:id="rId79"/>
    <p:sldId id="317" r:id="rId80"/>
    <p:sldId id="318" r:id="rId81"/>
    <p:sldId id="319" r:id="rId82"/>
    <p:sldId id="320" r:id="rId83"/>
    <p:sldId id="321" r:id="rId84"/>
    <p:sldId id="311" r:id="rId85"/>
    <p:sldId id="262" r:id="rId86"/>
    <p:sldId id="331" r:id="rId87"/>
    <p:sldId id="329" r:id="rId88"/>
    <p:sldId id="330" r:id="rId89"/>
    <p:sldId id="33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128" y="-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DDF22-E468-40C3-9D9A-0C7BAC36F76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34B42-6BE1-4027-9053-6AD39A7ABFD2}">
      <dgm:prSet phldrT="[Text]"/>
      <dgm:spPr/>
      <dgm:t>
        <a:bodyPr/>
        <a:lstStyle/>
        <a:p>
          <a:r>
            <a:rPr lang="en-US" dirty="0"/>
            <a:t>Energy Metering</a:t>
          </a:r>
        </a:p>
      </dgm:t>
    </dgm:pt>
    <dgm:pt modelId="{FD3FFF27-BA4F-4D39-995A-91A1AFE7AF92}" type="parTrans" cxnId="{6ACA1BD3-2C5F-4BA6-AB72-52AC6D508E9F}">
      <dgm:prSet/>
      <dgm:spPr/>
      <dgm:t>
        <a:bodyPr/>
        <a:lstStyle/>
        <a:p>
          <a:endParaRPr lang="en-US"/>
        </a:p>
      </dgm:t>
    </dgm:pt>
    <dgm:pt modelId="{9D788290-6795-4EC7-8705-79FB8E30BE53}" type="sibTrans" cxnId="{6ACA1BD3-2C5F-4BA6-AB72-52AC6D508E9F}">
      <dgm:prSet/>
      <dgm:spPr/>
      <dgm:t>
        <a:bodyPr/>
        <a:lstStyle/>
        <a:p>
          <a:endParaRPr lang="en-US"/>
        </a:p>
      </dgm:t>
    </dgm:pt>
    <dgm:pt modelId="{91B9B55E-404F-4D93-A41E-C6E46B7982C8}">
      <dgm:prSet phldrT="[Text]"/>
      <dgm:spPr/>
      <dgm:t>
        <a:bodyPr/>
        <a:lstStyle/>
        <a:p>
          <a:r>
            <a:rPr lang="en-US" dirty="0"/>
            <a:t>Send to Cloud</a:t>
          </a:r>
        </a:p>
      </dgm:t>
    </dgm:pt>
    <dgm:pt modelId="{41C5688C-4171-4AC1-850C-1A2DCADDEE54}" type="parTrans" cxnId="{02E3AE4D-01AA-403A-A23B-CE2269AF4C6A}">
      <dgm:prSet/>
      <dgm:spPr/>
      <dgm:t>
        <a:bodyPr/>
        <a:lstStyle/>
        <a:p>
          <a:endParaRPr lang="en-US"/>
        </a:p>
      </dgm:t>
    </dgm:pt>
    <dgm:pt modelId="{C4AEE189-D2F9-4A6C-8FEA-E21775DFB36E}" type="sibTrans" cxnId="{02E3AE4D-01AA-403A-A23B-CE2269AF4C6A}">
      <dgm:prSet/>
      <dgm:spPr/>
      <dgm:t>
        <a:bodyPr/>
        <a:lstStyle/>
        <a:p>
          <a:endParaRPr lang="en-US"/>
        </a:p>
      </dgm:t>
    </dgm:pt>
    <dgm:pt modelId="{1982A7A5-1BC7-4C86-B7C1-DF9A3AB191A6}">
      <dgm:prSet phldrT="[Text]"/>
      <dgm:spPr/>
      <dgm:t>
        <a:bodyPr/>
        <a:lstStyle/>
        <a:p>
          <a:r>
            <a:rPr lang="en-US" dirty="0"/>
            <a:t>5-Second</a:t>
          </a:r>
          <a:br>
            <a:rPr lang="en-US" dirty="0"/>
          </a:br>
          <a:r>
            <a:rPr lang="en-US" dirty="0"/>
            <a:t>Sleep</a:t>
          </a:r>
        </a:p>
      </dgm:t>
    </dgm:pt>
    <dgm:pt modelId="{3F94CFE1-D570-4218-804D-EC9501406E73}" type="parTrans" cxnId="{A3AC96D8-5934-4175-AA36-0C3DC7C4E822}">
      <dgm:prSet/>
      <dgm:spPr/>
      <dgm:t>
        <a:bodyPr/>
        <a:lstStyle/>
        <a:p>
          <a:endParaRPr lang="en-US"/>
        </a:p>
      </dgm:t>
    </dgm:pt>
    <dgm:pt modelId="{C0C71024-CFB5-40A3-8BDB-3928DA3BDADE}" type="sibTrans" cxnId="{A3AC96D8-5934-4175-AA36-0C3DC7C4E822}">
      <dgm:prSet/>
      <dgm:spPr/>
      <dgm:t>
        <a:bodyPr/>
        <a:lstStyle/>
        <a:p>
          <a:endParaRPr lang="en-US"/>
        </a:p>
      </dgm:t>
    </dgm:pt>
    <dgm:pt modelId="{EB381828-814B-41EF-B37B-16231FA92115}" type="pres">
      <dgm:prSet presAssocID="{CFBDDF22-E468-40C3-9D9A-0C7BAC36F7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454E84-DC97-4531-8A4A-1914FEA017C2}" type="pres">
      <dgm:prSet presAssocID="{D7034B42-6BE1-4027-9053-6AD39A7ABFD2}" presName="dummy" presStyleCnt="0"/>
      <dgm:spPr/>
    </dgm:pt>
    <dgm:pt modelId="{344DD89F-B080-4FAF-A62F-81DBB59E5212}" type="pres">
      <dgm:prSet presAssocID="{D7034B42-6BE1-4027-9053-6AD39A7ABFD2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D531F-B079-4D20-AA06-386561C5E351}" type="pres">
      <dgm:prSet presAssocID="{9D788290-6795-4EC7-8705-79FB8E30BE53}" presName="sibTrans" presStyleLbl="node1" presStyleIdx="0" presStyleCnt="3"/>
      <dgm:spPr/>
      <dgm:t>
        <a:bodyPr/>
        <a:lstStyle/>
        <a:p>
          <a:endParaRPr lang="en-US"/>
        </a:p>
      </dgm:t>
    </dgm:pt>
    <dgm:pt modelId="{26AB3915-D00B-44CE-BA22-840C922B21FB}" type="pres">
      <dgm:prSet presAssocID="{91B9B55E-404F-4D93-A41E-C6E46B7982C8}" presName="dummy" presStyleCnt="0"/>
      <dgm:spPr/>
    </dgm:pt>
    <dgm:pt modelId="{E0763513-3571-44DA-84E5-A9A97069ADA5}" type="pres">
      <dgm:prSet presAssocID="{91B9B55E-404F-4D93-A41E-C6E46B7982C8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1F38E-5778-4360-9A88-401EA75A19AE}" type="pres">
      <dgm:prSet presAssocID="{C4AEE189-D2F9-4A6C-8FEA-E21775DFB36E}" presName="sibTrans" presStyleLbl="node1" presStyleIdx="1" presStyleCnt="3"/>
      <dgm:spPr/>
      <dgm:t>
        <a:bodyPr/>
        <a:lstStyle/>
        <a:p>
          <a:endParaRPr lang="en-US"/>
        </a:p>
      </dgm:t>
    </dgm:pt>
    <dgm:pt modelId="{4C613AD7-5BA3-4310-8772-B20BC7F3A3AC}" type="pres">
      <dgm:prSet presAssocID="{1982A7A5-1BC7-4C86-B7C1-DF9A3AB191A6}" presName="dummy" presStyleCnt="0"/>
      <dgm:spPr/>
    </dgm:pt>
    <dgm:pt modelId="{86980673-8747-4ACE-8CE3-EFD4A9FCD12D}" type="pres">
      <dgm:prSet presAssocID="{1982A7A5-1BC7-4C86-B7C1-DF9A3AB191A6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FC9B5-240A-4908-9B79-5A8BA2271497}" type="pres">
      <dgm:prSet presAssocID="{C0C71024-CFB5-40A3-8BDB-3928DA3BDADE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CF2D5539-7498-4183-AE24-D4ADBE357581}" type="presOf" srcId="{C0C71024-CFB5-40A3-8BDB-3928DA3BDADE}" destId="{7FEFC9B5-240A-4908-9B79-5A8BA2271497}" srcOrd="0" destOrd="0" presId="urn:microsoft.com/office/officeart/2005/8/layout/cycle1"/>
    <dgm:cxn modelId="{02E3AE4D-01AA-403A-A23B-CE2269AF4C6A}" srcId="{CFBDDF22-E468-40C3-9D9A-0C7BAC36F761}" destId="{91B9B55E-404F-4D93-A41E-C6E46B7982C8}" srcOrd="1" destOrd="0" parTransId="{41C5688C-4171-4AC1-850C-1A2DCADDEE54}" sibTransId="{C4AEE189-D2F9-4A6C-8FEA-E21775DFB36E}"/>
    <dgm:cxn modelId="{0EEF269B-B9AD-44C2-A243-F812DCD1A8B3}" type="presOf" srcId="{C4AEE189-D2F9-4A6C-8FEA-E21775DFB36E}" destId="{DBF1F38E-5778-4360-9A88-401EA75A19AE}" srcOrd="0" destOrd="0" presId="urn:microsoft.com/office/officeart/2005/8/layout/cycle1"/>
    <dgm:cxn modelId="{7F96B499-AF3E-4F94-AC71-C837DC8BFABA}" type="presOf" srcId="{CFBDDF22-E468-40C3-9D9A-0C7BAC36F761}" destId="{EB381828-814B-41EF-B37B-16231FA92115}" srcOrd="0" destOrd="0" presId="urn:microsoft.com/office/officeart/2005/8/layout/cycle1"/>
    <dgm:cxn modelId="{7317F405-CB17-40D4-9DA3-BE47A4BB2072}" type="presOf" srcId="{D7034B42-6BE1-4027-9053-6AD39A7ABFD2}" destId="{344DD89F-B080-4FAF-A62F-81DBB59E5212}" srcOrd="0" destOrd="0" presId="urn:microsoft.com/office/officeart/2005/8/layout/cycle1"/>
    <dgm:cxn modelId="{250FBDA8-461D-45D0-A66B-81C80209AC18}" type="presOf" srcId="{1982A7A5-1BC7-4C86-B7C1-DF9A3AB191A6}" destId="{86980673-8747-4ACE-8CE3-EFD4A9FCD12D}" srcOrd="0" destOrd="0" presId="urn:microsoft.com/office/officeart/2005/8/layout/cycle1"/>
    <dgm:cxn modelId="{0BBC2E66-F3D0-4CE8-81B9-E7C7575A0921}" type="presOf" srcId="{9D788290-6795-4EC7-8705-79FB8E30BE53}" destId="{566D531F-B079-4D20-AA06-386561C5E351}" srcOrd="0" destOrd="0" presId="urn:microsoft.com/office/officeart/2005/8/layout/cycle1"/>
    <dgm:cxn modelId="{A3AC96D8-5934-4175-AA36-0C3DC7C4E822}" srcId="{CFBDDF22-E468-40C3-9D9A-0C7BAC36F761}" destId="{1982A7A5-1BC7-4C86-B7C1-DF9A3AB191A6}" srcOrd="2" destOrd="0" parTransId="{3F94CFE1-D570-4218-804D-EC9501406E73}" sibTransId="{C0C71024-CFB5-40A3-8BDB-3928DA3BDADE}"/>
    <dgm:cxn modelId="{6ACA1BD3-2C5F-4BA6-AB72-52AC6D508E9F}" srcId="{CFBDDF22-E468-40C3-9D9A-0C7BAC36F761}" destId="{D7034B42-6BE1-4027-9053-6AD39A7ABFD2}" srcOrd="0" destOrd="0" parTransId="{FD3FFF27-BA4F-4D39-995A-91A1AFE7AF92}" sibTransId="{9D788290-6795-4EC7-8705-79FB8E30BE53}"/>
    <dgm:cxn modelId="{3C4689D5-C2AE-4CE1-B59A-F0BF073838D0}" type="presOf" srcId="{91B9B55E-404F-4D93-A41E-C6E46B7982C8}" destId="{E0763513-3571-44DA-84E5-A9A97069ADA5}" srcOrd="0" destOrd="0" presId="urn:microsoft.com/office/officeart/2005/8/layout/cycle1"/>
    <dgm:cxn modelId="{FC92005F-3C10-49F8-A4EA-3B2AFECD089F}" type="presParOf" srcId="{EB381828-814B-41EF-B37B-16231FA92115}" destId="{B1454E84-DC97-4531-8A4A-1914FEA017C2}" srcOrd="0" destOrd="0" presId="urn:microsoft.com/office/officeart/2005/8/layout/cycle1"/>
    <dgm:cxn modelId="{E1C36B6D-08B4-4906-A805-E74660FFB0A8}" type="presParOf" srcId="{EB381828-814B-41EF-B37B-16231FA92115}" destId="{344DD89F-B080-4FAF-A62F-81DBB59E5212}" srcOrd="1" destOrd="0" presId="urn:microsoft.com/office/officeart/2005/8/layout/cycle1"/>
    <dgm:cxn modelId="{8EE4E9D0-1F10-48A6-9FCE-72C7816BF07C}" type="presParOf" srcId="{EB381828-814B-41EF-B37B-16231FA92115}" destId="{566D531F-B079-4D20-AA06-386561C5E351}" srcOrd="2" destOrd="0" presId="urn:microsoft.com/office/officeart/2005/8/layout/cycle1"/>
    <dgm:cxn modelId="{36F30580-5680-4743-9E73-F14EE73387DD}" type="presParOf" srcId="{EB381828-814B-41EF-B37B-16231FA92115}" destId="{26AB3915-D00B-44CE-BA22-840C922B21FB}" srcOrd="3" destOrd="0" presId="urn:microsoft.com/office/officeart/2005/8/layout/cycle1"/>
    <dgm:cxn modelId="{CB1399CD-9566-448F-B717-00CE54586EDD}" type="presParOf" srcId="{EB381828-814B-41EF-B37B-16231FA92115}" destId="{E0763513-3571-44DA-84E5-A9A97069ADA5}" srcOrd="4" destOrd="0" presId="urn:microsoft.com/office/officeart/2005/8/layout/cycle1"/>
    <dgm:cxn modelId="{6EB27CED-E29A-4DD8-BF8E-FD33599EFF77}" type="presParOf" srcId="{EB381828-814B-41EF-B37B-16231FA92115}" destId="{DBF1F38E-5778-4360-9A88-401EA75A19AE}" srcOrd="5" destOrd="0" presId="urn:microsoft.com/office/officeart/2005/8/layout/cycle1"/>
    <dgm:cxn modelId="{AFC1CAF6-103F-4572-AABE-9C67C58C6FC9}" type="presParOf" srcId="{EB381828-814B-41EF-B37B-16231FA92115}" destId="{4C613AD7-5BA3-4310-8772-B20BC7F3A3AC}" srcOrd="6" destOrd="0" presId="urn:microsoft.com/office/officeart/2005/8/layout/cycle1"/>
    <dgm:cxn modelId="{C284CDA6-9125-4C17-86C2-37DD6093FDAA}" type="presParOf" srcId="{EB381828-814B-41EF-B37B-16231FA92115}" destId="{86980673-8747-4ACE-8CE3-EFD4A9FCD12D}" srcOrd="7" destOrd="0" presId="urn:microsoft.com/office/officeart/2005/8/layout/cycle1"/>
    <dgm:cxn modelId="{397FED0E-446B-45CB-8458-E32C4D9035FC}" type="presParOf" srcId="{EB381828-814B-41EF-B37B-16231FA92115}" destId="{7FEFC9B5-240A-4908-9B79-5A8BA227149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DD89F-B080-4FAF-A62F-81DBB59E5212}">
      <dsp:nvSpPr>
        <dsp:cNvPr id="0" name=""/>
        <dsp:cNvSpPr/>
      </dsp:nvSpPr>
      <dsp:spPr>
        <a:xfrm>
          <a:off x="4759498" y="399442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Energy Metering</a:t>
          </a:r>
        </a:p>
      </dsp:txBody>
      <dsp:txXfrm>
        <a:off x="4759498" y="399442"/>
        <a:ext cx="2043906" cy="2043906"/>
      </dsp:txXfrm>
    </dsp:sp>
    <dsp:sp modelId="{566D531F-B079-4D20-AA06-386561C5E351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2962443"/>
            <a:gd name="adj4" fmla="val 52669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63513-3571-44DA-84E5-A9A97069ADA5}">
      <dsp:nvSpPr>
        <dsp:cNvPr id="0" name=""/>
        <dsp:cNvSpPr/>
      </dsp:nvSpPr>
      <dsp:spPr>
        <a:xfrm>
          <a:off x="3042046" y="3374155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Send to Cloud</a:t>
          </a:r>
        </a:p>
      </dsp:txBody>
      <dsp:txXfrm>
        <a:off x="3042046" y="3374155"/>
        <a:ext cx="2043906" cy="2043906"/>
      </dsp:txXfrm>
    </dsp:sp>
    <dsp:sp modelId="{DBF1F38E-5778-4360-9A88-401EA75A19AE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80673-8747-4ACE-8CE3-EFD4A9FCD12D}">
      <dsp:nvSpPr>
        <dsp:cNvPr id="0" name=""/>
        <dsp:cNvSpPr/>
      </dsp:nvSpPr>
      <dsp:spPr>
        <a:xfrm>
          <a:off x="1324595" y="399442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5-Second</a:t>
          </a:r>
          <a:br>
            <a:rPr lang="en-US" sz="4000" kern="1200" dirty="0"/>
          </a:br>
          <a:r>
            <a:rPr lang="en-US" sz="4000" kern="1200" dirty="0"/>
            <a:t>Sleep</a:t>
          </a:r>
        </a:p>
      </dsp:txBody>
      <dsp:txXfrm>
        <a:off x="1324595" y="399442"/>
        <a:ext cx="2043906" cy="2043906"/>
      </dsp:txXfrm>
    </dsp:sp>
    <dsp:sp modelId="{7FEFC9B5-240A-4908-9B79-5A8BA2271497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16855402"/>
            <a:gd name="adj4" fmla="val 14968173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94882-06CC-4306-B67D-558F0FF28ADA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9866D-CC18-4498-A890-0898C3578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6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8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3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38200" y="4553110"/>
            <a:ext cx="10509250" cy="45719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5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8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0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7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4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9200-40D8-45FD-B923-902B0D8DB601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 Regular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8266basic.com/" TargetMode="External"/><Relationship Id="rId4" Type="http://schemas.openxmlformats.org/officeDocument/2006/relationships/hyperlink" Target="http://www.espruino.com/ESP8266" TargetMode="External"/><Relationship Id="rId5" Type="http://schemas.openxmlformats.org/officeDocument/2006/relationships/hyperlink" Target="https://github.com/SmingHub/Sming" TargetMode="External"/><Relationship Id="rId6" Type="http://schemas.openxmlformats.org/officeDocument/2006/relationships/hyperlink" Target="https://github.com/esp8266/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python/micropython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odemcu/nodemcu-firmwar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hemadinventor/esptoo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mcu/nodemcu-firmware" TargetMode="External"/><Relationship Id="rId4" Type="http://schemas.openxmlformats.org/officeDocument/2006/relationships/hyperlink" Target="http://nodemcu-build.com/" TargetMode="External"/><Relationship Id="rId5" Type="http://schemas.openxmlformats.org/officeDocument/2006/relationships/hyperlink" Target="http://bit.ly/28Uwc4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4" Type="http://schemas.openxmlformats.org/officeDocument/2006/relationships/hyperlink" Target="https://www.lua.org/manual/5.1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sp8266.com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6375" y="1398588"/>
            <a:ext cx="9144000" cy="763587"/>
          </a:xfrm>
        </p:spPr>
        <p:txBody>
          <a:bodyPr>
            <a:noAutofit/>
          </a:bodyPr>
          <a:lstStyle/>
          <a:p>
            <a:r>
              <a:rPr lang="en-US" sz="7200" dirty="0"/>
              <a:t>IoT with the ESP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8266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127869"/>
            <a:ext cx="6343650" cy="80656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NodeMCU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Firmware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952061" y="5621565"/>
            <a:ext cx="3562607" cy="123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Follas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Sr. Software Engineer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Quicken Loans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4" descr="https://gm1.ggpht.com/DpDC0MQUcdwUWpIHsgnWIE5aFQ7h0EIRi0IZJ24vtAmYJr_VnR37zW9bGM9YzJq0SJBALdV5ibh8sLvmeL-8_tSmqx1Syy4Lff_mMyvfEKnnboGSIJ9Gdfn2PyXku5Ug1IFRkKdu-wFIyyWx26owd62a6wZ3TTfBRDKKqFvBNcGWp02M5z7gldwrNvmkokfF3FiMRF5ebBi6kVHUCAMmpe0bVSr3gidrR_HuDEtXeTtw_w5kD0rIWOHbeU-DbxyDFAdA7TAw21gwcHtJ3SNTfnQH8nM-14TTJaDtRlIZ38LOgWlsslw4Eeb3lnR3zD6PGGDtZHYtjFfM9KE7y8rLSrq-hSQ8ZLt_aXLaH-GH3Xv_Rer-9MC2ulnPOm3SdDJhcqDqRXLdp2uEkg2vh16_fppzaHIwXsi0yZAtrPBVPZzRxcuKNUF2R0Pn08tNAjTekp2pcSxL_uAHP5Mocrnpo14bJE2pFjoRVE6jjySkLD-AHdLveCWAaLtCvVoR7dbLbVO4MSUrBL37AQGa1sTe16gik6dRm_p_QstXy4GVHe_RANN6XwiCAwC4b9eQKcn82n-ixZgXCqgvN3l0ARJWSWBeIHDFokT4nJOoubNZwBPNTd7dlbWTa2bb8d_e-MRGF46Y7HnyjvVc2t7CynQwxvQiTnxIxgPzi3vdBXpDJqAJXd4pFwTnpS4ZRPk=w480-h654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61" y="4964230"/>
            <a:ext cx="1001089" cy="13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28961" y="6328214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jfollas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http://img.banggood.com/images/oaupload/banggood/images/6B/97/b2fb8c89-4842-8566-b471-ed349901cd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8101"/>
            <a:ext cx="42799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9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Zero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$5</a:t>
            </a:r>
          </a:p>
        </p:txBody>
      </p:sp>
      <p:pic>
        <p:nvPicPr>
          <p:cNvPr id="14338" name="Picture 2" descr="https://www.element14.com/community/servlet/JiveServlet/showImage/102-79263-7-233238/Pi+Zero+Features+Graphic+-+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1690688"/>
            <a:ext cx="76200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2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But what about the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“I”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 in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IoT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61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Yun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$80</a:t>
            </a:r>
          </a:p>
        </p:txBody>
      </p:sp>
      <p:pic>
        <p:nvPicPr>
          <p:cNvPr id="9218" name="Picture 2" descr="Arduino Y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-136525"/>
            <a:ext cx="69945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57775" y="1044357"/>
            <a:ext cx="169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ATmega32u4 +</a:t>
            </a:r>
          </a:p>
          <a:p>
            <a:r>
              <a:rPr lang="en-US" dirty="0"/>
              <a:t>Atheros AR9331</a:t>
            </a:r>
          </a:p>
        </p:txBody>
      </p:sp>
    </p:spTree>
    <p:extLst>
      <p:ext uri="{BB962C8B-B14F-4D97-AF65-F5344CB8AC3E}">
        <p14:creationId xmlns:p14="http://schemas.microsoft.com/office/powerpoint/2010/main" val="411546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ick to enlarge image A000108-Arduino_Yun_Mini_1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057567"/>
            <a:ext cx="7753350" cy="58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Yun Mini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22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$65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8775" y="2059964"/>
            <a:ext cx="169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ATmega32u4 +</a:t>
            </a:r>
          </a:p>
          <a:p>
            <a:r>
              <a:rPr lang="en-US" dirty="0"/>
              <a:t>Atheros AR9331</a:t>
            </a:r>
          </a:p>
        </p:txBody>
      </p:sp>
    </p:spTree>
    <p:extLst>
      <p:ext uri="{BB962C8B-B14F-4D97-AF65-F5344CB8AC3E}">
        <p14:creationId xmlns:p14="http://schemas.microsoft.com/office/powerpoint/2010/main" val="78088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Photon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$20</a:t>
            </a:r>
          </a:p>
        </p:txBody>
      </p:sp>
      <p:pic>
        <p:nvPicPr>
          <p:cNvPr id="11266" name="Picture 2" descr="phot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100307"/>
            <a:ext cx="8302625" cy="46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14644" y="1506022"/>
            <a:ext cx="323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Broadcom BCM43362 Wi-Fi Chip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8650" y="2471408"/>
            <a:ext cx="270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STM32 120MHz Cortex M3</a:t>
            </a:r>
            <a:br>
              <a:rPr lang="en-US" dirty="0"/>
            </a:br>
            <a:r>
              <a:rPr lang="en-US" dirty="0"/>
              <a:t>128KB RAM</a:t>
            </a:r>
            <a:br>
              <a:rPr lang="en-US" dirty="0"/>
            </a:br>
            <a:r>
              <a:rPr lang="en-US" dirty="0"/>
              <a:t>1MB Flash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39275" y="5652785"/>
            <a:ext cx="147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Cloud</a:t>
            </a:r>
          </a:p>
        </p:txBody>
      </p:sp>
    </p:spTree>
    <p:extLst>
      <p:ext uri="{BB962C8B-B14F-4D97-AF65-F5344CB8AC3E}">
        <p14:creationId xmlns:p14="http://schemas.microsoft.com/office/powerpoint/2010/main" val="412038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Zero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4947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  <p:pic>
        <p:nvPicPr>
          <p:cNvPr id="2050" name="Picture 2" descr="https://www.kiwi-electronics.nl/image/cache/data/products/raspberry-pi/zero/KW-1795-4-1000x6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61732"/>
            <a:ext cx="7009830" cy="46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3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ESP8266-01 Serial-to-Wi-Fi</a:t>
            </a:r>
          </a:p>
        </p:txBody>
      </p:sp>
      <p:pic>
        <p:nvPicPr>
          <p:cNvPr id="12290" name="Picture 2" descr="http://koffeiniker.de/wp-content/uploads/2015/02/ESP8266-01-e1424994636498-300x1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4" y="2271712"/>
            <a:ext cx="5342611" cy="33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18998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7400" y="2286742"/>
            <a:ext cx="1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commands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3725" y="1658119"/>
            <a:ext cx="14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802.11 b/g/n</a:t>
            </a:r>
          </a:p>
        </p:txBody>
      </p:sp>
    </p:spTree>
    <p:extLst>
      <p:ext uri="{BB962C8B-B14F-4D97-AF65-F5344CB8AC3E}">
        <p14:creationId xmlns:p14="http://schemas.microsoft.com/office/powerpoint/2010/main" val="87184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mcuoneclipse.files.wordpress.com/2014/10/esp8266-pinou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959"/>
            <a:ext cx="12192000" cy="70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64188" y="1645890"/>
            <a:ext cx="593771" cy="462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338" y="2705099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4922" y="383784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8706" y="4877387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05580" y="4709856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05579" y="374008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05579" y="272528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7663" y="1645890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65043" y="3926345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062" y="4974869"/>
            <a:ext cx="50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7174" y="177652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8804" y="28696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8329" y="380418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2348" y="482830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3524" y="1683419"/>
            <a:ext cx="38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8062" y="27121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CH_</a:t>
            </a:r>
            <a:br>
              <a:rPr lang="en-US" dirty="0"/>
            </a:b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98267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ESP8266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ESP8266EX</a:t>
            </a:r>
          </a:p>
        </p:txBody>
      </p:sp>
      <p:pic>
        <p:nvPicPr>
          <p:cNvPr id="15362" name="Picture 2" descr="http://shop.in-circuit.de/images/ESP8266EX_45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44" y="1770062"/>
            <a:ext cx="6096000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314768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Microcontroller</a:t>
            </a:r>
            <a:endParaRPr lang="en-US" dirty="0">
              <a:latin typeface="Raleway Medium" panose="020B06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64424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416746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Wi-Fi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690686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GPIO</a:t>
            </a:r>
          </a:p>
        </p:txBody>
      </p:sp>
      <p:pic>
        <p:nvPicPr>
          <p:cNvPr id="15364" name="Picture 4" descr="http://espressif.com/sites/default/files/media/news/222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33" y="571499"/>
            <a:ext cx="1904594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www.signal.com.tr/img/temlogo/espressi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801812"/>
            <a:ext cx="2619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3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Espressif</a:t>
            </a:r>
            <a:r>
              <a:rPr lang="en-US" dirty="0"/>
              <a:t> makes a highly integrated SoC known as the ESP8266-EX that combines a microcontroller with a Wi-Fi stack on the same silicon. This chip, combined with flash memory and an antenna, is sold as a FCC/CE-approved module for under US$3. Breadboard-friendly </a:t>
            </a:r>
            <a:r>
              <a:rPr lang="en-US" dirty="0" err="1"/>
              <a:t>DevKits</a:t>
            </a:r>
            <a:r>
              <a:rPr lang="en-US" dirty="0"/>
              <a:t> that combine the module with USB serial port and power components are available for under US$7. 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talk is not a sales pitch for </a:t>
            </a:r>
            <a:r>
              <a:rPr lang="en-US" dirty="0" err="1"/>
              <a:t>Espressif</a:t>
            </a:r>
            <a:r>
              <a:rPr lang="en-US" dirty="0"/>
              <a:t>, though. Rather, we will explore how to write software for this tiny platform, primarily focusing on the use of an open-source firmware known as </a:t>
            </a:r>
            <a:r>
              <a:rPr lang="en-US" dirty="0" err="1"/>
              <a:t>NodeMCU</a:t>
            </a:r>
            <a:r>
              <a:rPr lang="en-US" dirty="0"/>
              <a:t>. Using scripts written in Lua, we’ll see how to connect to a network, read data from other devices and sensors, and communicate with services on the internet – the types of activities that a tiny Thing would need to do!</a:t>
            </a:r>
          </a:p>
        </p:txBody>
      </p:sp>
    </p:spTree>
    <p:extLst>
      <p:ext uri="{BB962C8B-B14F-4D97-AF65-F5344CB8AC3E}">
        <p14:creationId xmlns:p14="http://schemas.microsoft.com/office/powerpoint/2010/main" val="106179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Thinker Modules</a:t>
            </a:r>
          </a:p>
        </p:txBody>
      </p:sp>
      <p:pic>
        <p:nvPicPr>
          <p:cNvPr id="16386" name="Picture 2" descr="http://www.esp8266.com/wiki/lib/exe/fetch.php?w=200&amp;tok=e73b75&amp;media=0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9073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www.esp8266.com/wiki/lib/exe/fetch.php?w=200&amp;tok=833923&amp;media=02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2138362"/>
            <a:ext cx="19050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www.esp8266.com/wiki/lib/exe/fetch.php?w=200&amp;tok=db2f30&amp;media=03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255838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www.esp8266.com/wiki/lib/exe/fetch.php?w=200&amp;tok=be624e&amp;media=04-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255838"/>
            <a:ext cx="1905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://www.esp8266.com/wiki/lib/exe/fetch.php?w=200&amp;tok=2223f7&amp;media=05-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3714751"/>
            <a:ext cx="19050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www.esp8266.com/wiki/lib/exe/fetch.php?w=200&amp;tok=570a74&amp;media=07-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397192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http://image.taobao.com/bao/uploaded/i4/105545340/TB2JGg2lXXXXXXYXpXXXXXXXXXX_!!105545340.png_310x3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 bwMode="auto">
          <a:xfrm>
            <a:off x="6861175" y="3602037"/>
            <a:ext cx="2952750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3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Thinker Modules</a:t>
            </a:r>
          </a:p>
        </p:txBody>
      </p:sp>
      <p:pic>
        <p:nvPicPr>
          <p:cNvPr id="21506" name="Picture 2" descr="esp8266-12e_quar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465387"/>
            <a:ext cx="6521450" cy="360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7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www.openhomeautomation.net/wp-content/uploads/2015/07/adafruit-1030x5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027906"/>
            <a:ext cx="8505825" cy="47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5072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Adafruit</a:t>
            </a:r>
            <a:r>
              <a:rPr lang="en-US" sz="3200" dirty="0">
                <a:latin typeface="Raleway Medium" panose="020B0603030101060003" pitchFamily="34" charset="0"/>
              </a:rPr>
              <a:t> ESP8266 Huzzah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</p:spTree>
    <p:extLst>
      <p:ext uri="{BB962C8B-B14F-4D97-AF65-F5344CB8AC3E}">
        <p14:creationId xmlns:p14="http://schemas.microsoft.com/office/powerpoint/2010/main" val="605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484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Adafruit</a:t>
            </a:r>
            <a:r>
              <a:rPr lang="en-US" sz="3200" dirty="0">
                <a:latin typeface="Raleway Medium" panose="020B0603030101060003" pitchFamily="34" charset="0"/>
              </a:rPr>
              <a:t> Feather Huzzah</a:t>
            </a:r>
          </a:p>
        </p:txBody>
      </p:sp>
      <p:pic>
        <p:nvPicPr>
          <p:cNvPr id="20482" name="Picture 2" descr="https://www.adafruit.com/includes/templates/adafruit2013/images/feather/feather-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18" y="2141705"/>
            <a:ext cx="4132506" cy="32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274626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$16</a:t>
            </a:r>
          </a:p>
        </p:txBody>
      </p:sp>
    </p:spTree>
    <p:extLst>
      <p:ext uri="{BB962C8B-B14F-4D97-AF65-F5344CB8AC3E}">
        <p14:creationId xmlns:p14="http://schemas.microsoft.com/office/powerpoint/2010/main" val="12751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01.a.alicdn.com/kf/HTB1waAfMpXXXXbOXpXXq6xXFXXXz/D1-mini-V2-Mini-NodeMcu-4M-bytes-Lua-WIFI-Internet-of-Things-development-board-based-ESP82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 r="50699" b="26251"/>
          <a:stretch/>
        </p:blipFill>
        <p:spPr bwMode="auto">
          <a:xfrm>
            <a:off x="5183545" y="1512888"/>
            <a:ext cx="4379555" cy="41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84975" y="5809336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Wemos</a:t>
            </a:r>
            <a:r>
              <a:rPr lang="en-US" sz="3200" dirty="0">
                <a:latin typeface="Raleway Medium" panose="020B0603030101060003" pitchFamily="34" charset="0"/>
              </a:rPr>
              <a:t> D2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621460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$4</a:t>
            </a:r>
          </a:p>
        </p:txBody>
      </p:sp>
    </p:spTree>
    <p:extLst>
      <p:ext uri="{BB962C8B-B14F-4D97-AF65-F5344CB8AC3E}">
        <p14:creationId xmlns:p14="http://schemas.microsoft.com/office/powerpoint/2010/main" val="191615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seeedstudio.com/depot/images/113990105%2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2781300"/>
            <a:ext cx="52197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img.banggood.com/images/oaupload/banggood/images/6B/97/b2fb8c89-4842-8566-b471-ed349901cd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6575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img.banggood.com/thumb/view/2014/xiemeijuan/05/SKU226184/SKU226184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223962"/>
            <a:ext cx="34385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4325" y="5753100"/>
            <a:ext cx="3562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NodeMCU</a:t>
            </a:r>
            <a:r>
              <a:rPr lang="en-US" sz="3200" dirty="0">
                <a:latin typeface="Raleway Medium" panose="020B0603030101060003" pitchFamily="34" charset="0"/>
              </a:rPr>
              <a:t> </a:t>
            </a:r>
            <a:r>
              <a:rPr lang="en-US" sz="3200" dirty="0" err="1">
                <a:latin typeface="Raleway Medium" panose="020B0603030101060003" pitchFamily="34" charset="0"/>
              </a:rPr>
              <a:t>DevKit</a:t>
            </a:r>
            <a:endParaRPr lang="en-US" sz="3200" dirty="0">
              <a:latin typeface="Raleway Medium" panose="020B06030301010600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7127" y="582692"/>
            <a:ext cx="1896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$5</a:t>
            </a:r>
          </a:p>
        </p:txBody>
      </p:sp>
    </p:spTree>
    <p:extLst>
      <p:ext uri="{BB962C8B-B14F-4D97-AF65-F5344CB8AC3E}">
        <p14:creationId xmlns:p14="http://schemas.microsoft.com/office/powerpoint/2010/main" val="170807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4635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ESP8266 By The Numbers</a:t>
            </a:r>
          </a:p>
        </p:txBody>
      </p:sp>
    </p:spTree>
    <p:extLst>
      <p:ext uri="{BB962C8B-B14F-4D97-AF65-F5344CB8AC3E}">
        <p14:creationId xmlns:p14="http://schemas.microsoft.com/office/powerpoint/2010/main" val="362342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32-bit RISC processor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Tensilica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Xtensa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32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6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80MHz or 160MHz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(selectable in software)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80/160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7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Price of the ESP8266EX chip itself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&lt;1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5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81150"/>
            <a:ext cx="10515600" cy="3733800"/>
          </a:xfrm>
        </p:spPr>
        <p:txBody>
          <a:bodyPr>
            <a:normAutofit/>
          </a:bodyPr>
          <a:lstStyle/>
          <a:p>
            <a:r>
              <a:rPr lang="en-US" dirty="0"/>
              <a:t>In my experience, the Internet of Things is kind of expensive…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Price of the ESP8266-12F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module by AI Thinker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2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2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3.3 Volts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3.3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8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 KB Data RAM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35 KB Instruction RAM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(Harvard architecture)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80/35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1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GPIO Pins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16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2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Analog-Digital Converter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0-1 VDC range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4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802.11 b/g/n Wi-Fi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 into the silicon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802.11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 GHz radio band only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2.4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0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Chips sold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30,000,000+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3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802.11 b/g/n, 2.4 GHz band only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Modes: </a:t>
            </a:r>
          </a:p>
          <a:p>
            <a:pPr lvl="1"/>
            <a:r>
              <a:rPr lang="en-US" dirty="0"/>
              <a:t>Station</a:t>
            </a:r>
          </a:p>
          <a:p>
            <a:pPr lvl="1"/>
            <a:r>
              <a:rPr lang="en-US" dirty="0" err="1"/>
              <a:t>SoftAP</a:t>
            </a:r>
            <a:endParaRPr lang="en-US" dirty="0"/>
          </a:p>
          <a:p>
            <a:pPr lvl="1"/>
            <a:r>
              <a:rPr lang="en-US" dirty="0"/>
              <a:t>Station + </a:t>
            </a:r>
            <a:r>
              <a:rPr lang="en-US" dirty="0" err="1"/>
              <a:t>SoftAP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 Only one radio channel! </a:t>
            </a:r>
            <a:r>
              <a:rPr lang="en-US" dirty="0" err="1"/>
              <a:t>Station+SoftAP</a:t>
            </a:r>
            <a:r>
              <a:rPr lang="en-US" dirty="0"/>
              <a:t> must share</a:t>
            </a:r>
          </a:p>
        </p:txBody>
      </p:sp>
    </p:spTree>
    <p:extLst>
      <p:ext uri="{BB962C8B-B14F-4D97-AF65-F5344CB8AC3E}">
        <p14:creationId xmlns:p14="http://schemas.microsoft.com/office/powerpoint/2010/main" val="31319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8996"/>
          </a:xfrm>
        </p:spPr>
        <p:txBody>
          <a:bodyPr>
            <a:normAutofit/>
          </a:bodyPr>
          <a:lstStyle/>
          <a:p>
            <a:r>
              <a:rPr lang="en-US" dirty="0"/>
              <a:t>40 </a:t>
            </a:r>
            <a:r>
              <a:rPr lang="en-US" dirty="0" err="1"/>
              <a:t>uA</a:t>
            </a:r>
            <a:r>
              <a:rPr lang="en-US" dirty="0"/>
              <a:t> idle</a:t>
            </a:r>
          </a:p>
          <a:p>
            <a:r>
              <a:rPr lang="en-US" dirty="0"/>
              <a:t>400 mA spikes (i.e., during Wi-Fi broadcasting)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73029"/>
              </p:ext>
            </p:extLst>
          </p:nvPr>
        </p:nvGraphicFramePr>
        <p:xfrm>
          <a:off x="838200" y="3421675"/>
          <a:ext cx="10941910" cy="18289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3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82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every</a:t>
                      </a:r>
                      <a:r>
                        <a:rPr lang="en-US" baseline="0" dirty="0"/>
                        <a:t> 1 minute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every 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871">
                <a:tc>
                  <a:txBody>
                    <a:bodyPr/>
                    <a:lstStyle/>
                    <a:p>
                      <a:r>
                        <a:rPr lang="en-US" dirty="0"/>
                        <a:t>2xAA alkaline</a:t>
                      </a:r>
                      <a:br>
                        <a:rPr lang="en-US" dirty="0"/>
                      </a:br>
                      <a:r>
                        <a:rPr lang="en-US" dirty="0"/>
                        <a:t>3000mAh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18.6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827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https://www.gpscity.com/g/gps/l/b/batenmax-2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28800"/>
            <a:ext cx="988541" cy="98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gpscity.com/g/gps/l/b/batenmax-2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16" y="4685608"/>
            <a:ext cx="1665160" cy="1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7182" y="6387855"/>
            <a:ext cx="846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Baoshi</a:t>
            </a:r>
            <a:r>
              <a:rPr lang="en-US" dirty="0"/>
              <a:t> Zhu http://www.slideshare.net/baoshi1/build-wifi-gadgets-using-esp8266</a:t>
            </a:r>
          </a:p>
        </p:txBody>
      </p:sp>
    </p:spTree>
    <p:extLst>
      <p:ext uri="{BB962C8B-B14F-4D97-AF65-F5344CB8AC3E}">
        <p14:creationId xmlns:p14="http://schemas.microsoft.com/office/powerpoint/2010/main" val="113007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h-files.imgix.net/3bbc934d-f747-49a0-a764-ba8b4c4d6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4550" y="-1905001"/>
            <a:ext cx="14306550" cy="95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24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4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firmware on AI Thinker modules</a:t>
            </a:r>
          </a:p>
          <a:p>
            <a:r>
              <a:rPr lang="en-US" dirty="0"/>
              <a:t>Serial-to-</a:t>
            </a:r>
            <a:r>
              <a:rPr lang="en-US" dirty="0" err="1"/>
              <a:t>WiFi</a:t>
            </a:r>
            <a:r>
              <a:rPr lang="en-US" dirty="0"/>
              <a:t> functionality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latin typeface="Consolas" panose="020B0609020204030204" pitchFamily="49" charset="0"/>
              </a:rPr>
              <a:t>AT+CWJAP="</a:t>
            </a:r>
            <a:r>
              <a:rPr lang="en-US" sz="3600" dirty="0" err="1">
                <a:latin typeface="Consolas" panose="020B0609020204030204" pitchFamily="49" charset="0"/>
              </a:rPr>
              <a:t>YOURSSID","password</a:t>
            </a:r>
            <a:r>
              <a:rPr lang="en-US" sz="3600" dirty="0">
                <a:latin typeface="Consolas" panose="020B0609020204030204" pitchFamily="49" charset="0"/>
              </a:rPr>
              <a:t>"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3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 libraries to create your own firmware (API to the hardware)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versions: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Non-OS SDK (timers and callbacks)</a:t>
            </a:r>
          </a:p>
          <a:p>
            <a:r>
              <a:rPr lang="en-US" dirty="0"/>
              <a:t>RTOS SDK (based on </a:t>
            </a:r>
            <a:r>
              <a:rPr lang="en-US" dirty="0" err="1"/>
              <a:t>FreeRTOS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193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Firmware Projects/Frameworks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MicroPython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https://github.com/micropython/micropython/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ESP8266Basic</a:t>
            </a:r>
            <a:br>
              <a:rPr lang="en-US" dirty="0"/>
            </a:br>
            <a:r>
              <a:rPr lang="en-US" sz="2000" dirty="0">
                <a:hlinkClick r:id="rId3"/>
              </a:rPr>
              <a:t>http://www.esp8266basic.com/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 err="1"/>
              <a:t>Espruino</a:t>
            </a:r>
            <a:r>
              <a:rPr lang="en-US" dirty="0"/>
              <a:t> (JavaScript)</a:t>
            </a:r>
            <a:br>
              <a:rPr lang="en-US" dirty="0"/>
            </a:br>
            <a:r>
              <a:rPr lang="en-US" sz="2000" dirty="0">
                <a:hlinkClick r:id="rId4"/>
              </a:rPr>
              <a:t>http://www.espruino.com/ESP8266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 err="1"/>
              <a:t>Sming</a:t>
            </a:r>
            <a:r>
              <a:rPr lang="en-US" dirty="0"/>
              <a:t> (C++)</a:t>
            </a:r>
            <a:br>
              <a:rPr lang="en-US" dirty="0"/>
            </a:br>
            <a:r>
              <a:rPr lang="en-US" sz="2000" dirty="0">
                <a:hlinkClick r:id="rId5"/>
              </a:rPr>
              <a:t>https://github.com/SmingHub/Sming</a:t>
            </a:r>
            <a:endParaRPr lang="en-US" dirty="0"/>
          </a:p>
          <a:p>
            <a:r>
              <a:rPr lang="en-US" dirty="0"/>
              <a:t>Arduino support for the ESP8266</a:t>
            </a:r>
            <a:br>
              <a:rPr lang="en-US" dirty="0"/>
            </a:br>
            <a:r>
              <a:rPr lang="en-US" sz="2000" dirty="0">
                <a:hlinkClick r:id="rId6"/>
              </a:rPr>
              <a:t>https://github.com/esp8266/arduino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1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emos.cc/Products/images/r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01" y="723900"/>
            <a:ext cx="11155826" cy="58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Compatible!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Wemos</a:t>
            </a:r>
            <a:r>
              <a:rPr lang="en-US" sz="3200" dirty="0">
                <a:latin typeface="Raleway Medium" panose="020B0603030101060003" pitchFamily="34" charset="0"/>
              </a:rPr>
              <a:t> D1 R2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1734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$7</a:t>
            </a:r>
          </a:p>
        </p:txBody>
      </p:sp>
    </p:spTree>
    <p:extLst>
      <p:ext uri="{BB962C8B-B14F-4D97-AF65-F5344CB8AC3E}">
        <p14:creationId xmlns:p14="http://schemas.microsoft.com/office/powerpoint/2010/main" val="26300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https://github.com/nodemcu/nodemcu-firmware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Companion project for the open source </a:t>
            </a:r>
            <a:r>
              <a:rPr lang="en-US" dirty="0" err="1"/>
              <a:t>NodeMCU</a:t>
            </a:r>
            <a:r>
              <a:rPr lang="en-US" dirty="0"/>
              <a:t> Dev Kit hardware (but will work on any ESP8266)</a:t>
            </a:r>
          </a:p>
          <a:p>
            <a:r>
              <a:rPr lang="en-US" dirty="0"/>
              <a:t>SDK is abstracted through a </a:t>
            </a:r>
            <a:r>
              <a:rPr lang="en-US" dirty="0" err="1"/>
              <a:t>Lua</a:t>
            </a:r>
            <a:r>
              <a:rPr lang="en-US" dirty="0"/>
              <a:t> language service/REPL</a:t>
            </a:r>
          </a:p>
          <a:p>
            <a:r>
              <a:rPr lang="en-US" dirty="0"/>
              <a:t>Firmware is the “Operating System”</a:t>
            </a:r>
          </a:p>
          <a:p>
            <a:r>
              <a:rPr lang="en-US" dirty="0"/>
              <a:t>Scripts are the “Application”</a:t>
            </a:r>
          </a:p>
          <a:p>
            <a:r>
              <a:rPr lang="en-US" dirty="0"/>
              <a:t>40+ modules to interface with internal and external hardware</a:t>
            </a:r>
          </a:p>
        </p:txBody>
      </p:sp>
    </p:spTree>
    <p:extLst>
      <p:ext uri="{BB962C8B-B14F-4D97-AF65-F5344CB8AC3E}">
        <p14:creationId xmlns:p14="http://schemas.microsoft.com/office/powerpoint/2010/main" val="21689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784" y="5486400"/>
            <a:ext cx="5206313" cy="675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 Microcontroller + Wi-Fi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935" y="4123724"/>
            <a:ext cx="11121081" cy="6343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 SDK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935" y="2611395"/>
            <a:ext cx="11121081" cy="1327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27806" y="5486400"/>
            <a:ext cx="5206313" cy="675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935" y="4942703"/>
            <a:ext cx="11121081" cy="1433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3784" y="5029886"/>
            <a:ext cx="271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Thinker ESP-12F Module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5413" y="2712652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SJSON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15413" y="331641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44213" y="2712652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44213" y="331641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6613" y="272226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86613" y="3349368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57813" y="2728784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66054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9013" y="2728784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GPIO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13" y="272910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9012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8452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1934" y="1884410"/>
            <a:ext cx="11121081" cy="683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eLua</a:t>
            </a:r>
            <a:r>
              <a:rPr lang="en-US" dirty="0"/>
              <a:t> (</a:t>
            </a:r>
            <a:r>
              <a:rPr lang="en-US" dirty="0" err="1"/>
              <a:t>NodeMCU</a:t>
            </a:r>
            <a:r>
              <a:rPr lang="en-US" dirty="0"/>
              <a:t> Firmware)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1934" y="337412"/>
            <a:ext cx="11121081" cy="14546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Lua</a:t>
            </a:r>
            <a:r>
              <a:rPr lang="en-US" dirty="0"/>
              <a:t> Scripts</a:t>
            </a:r>
          </a:p>
        </p:txBody>
      </p:sp>
    </p:spTree>
    <p:extLst>
      <p:ext uri="{BB962C8B-B14F-4D97-AF65-F5344CB8AC3E}">
        <p14:creationId xmlns:p14="http://schemas.microsoft.com/office/powerpoint/2010/main" val="112328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276" y="5914767"/>
            <a:ext cx="11032524" cy="476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http://nodemcu-build.com/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060" y="85725"/>
            <a:ext cx="70104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Linux* (a virtual machine or WSL will work on Win10)</a:t>
            </a:r>
          </a:p>
          <a:p>
            <a:r>
              <a:rPr lang="en-US" dirty="0"/>
              <a:t>Need </a:t>
            </a:r>
            <a:r>
              <a:rPr lang="en-US" dirty="0" err="1"/>
              <a:t>Xtensa</a:t>
            </a:r>
            <a:r>
              <a:rPr lang="en-US" dirty="0"/>
              <a:t> Toolchain (for cross compiling)</a:t>
            </a:r>
          </a:p>
          <a:p>
            <a:r>
              <a:rPr lang="en-US" dirty="0"/>
              <a:t>Need </a:t>
            </a:r>
            <a:r>
              <a:rPr lang="en-US" dirty="0" err="1"/>
              <a:t>NodeMCU</a:t>
            </a:r>
            <a:r>
              <a:rPr lang="en-US" dirty="0"/>
              <a:t> Firmware Source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807631"/>
            <a:ext cx="95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*Linux not absolutely required, but is the first-class environment that will be the easiest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194417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 Yourself: Toolchain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90688"/>
            <a:ext cx="97726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6" y="1872964"/>
            <a:ext cx="4182059" cy="4515480"/>
          </a:xfrm>
          <a:prstGeom prst="rect">
            <a:avLst/>
          </a:prstGeom>
        </p:spPr>
      </p:pic>
      <p:pic>
        <p:nvPicPr>
          <p:cNvPr id="5" name="Picture 2" descr="http://mewatt.com/images/logo-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01" y="243006"/>
            <a:ext cx="2705528" cy="84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/>
          <p:cNvGraphicFramePr/>
          <p:nvPr/>
        </p:nvGraphicFramePr>
        <p:xfrm>
          <a:off x="4140886" y="108693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1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the Firmware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RESET Requirements</a:t>
            </a:r>
          </a:p>
        </p:txBody>
      </p:sp>
      <p:pic>
        <p:nvPicPr>
          <p:cNvPr id="23554" name="Picture 2" descr="http://i1.wp.com/blog.falafel.com/wp-content/uploads/2015/12/starting_schem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409699"/>
            <a:ext cx="664845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462" y="3089374"/>
            <a:ext cx="34854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aleway Medium" panose="020B0603030101060003" pitchFamily="34" charset="0"/>
              </a:rPr>
              <a:t>GPIO15: 	Low</a:t>
            </a:r>
          </a:p>
          <a:p>
            <a:r>
              <a:rPr lang="en-US" sz="2000" dirty="0">
                <a:latin typeface="Raleway Medium" panose="020B0603030101060003" pitchFamily="34" charset="0"/>
              </a:rPr>
              <a:t>GPIO2: 	</a:t>
            </a:r>
            <a:r>
              <a:rPr lang="en-US" sz="2000" dirty="0" smtClean="0">
                <a:latin typeface="Raleway Medium" panose="020B0603030101060003" pitchFamily="34" charset="0"/>
              </a:rPr>
              <a:t>High</a:t>
            </a:r>
            <a:endParaRPr lang="en-US" sz="2000" dirty="0">
              <a:latin typeface="Raleway Medium" panose="020B0603030101060003" pitchFamily="34" charset="0"/>
            </a:endParaRPr>
          </a:p>
          <a:p>
            <a:r>
              <a:rPr lang="en-US" sz="2000" dirty="0">
                <a:latin typeface="Raleway Medium" panose="020B0603030101060003" pitchFamily="34" charset="0"/>
              </a:rPr>
              <a:t>GPIO0: 	</a:t>
            </a:r>
            <a:r>
              <a:rPr lang="en-US" sz="2000" dirty="0" smtClean="0">
                <a:latin typeface="Raleway Medium" panose="020B0603030101060003" pitchFamily="34" charset="0"/>
              </a:rPr>
              <a:t>Low </a:t>
            </a:r>
            <a:r>
              <a:rPr lang="en-US" sz="2000" dirty="0">
                <a:latin typeface="Raleway Medium" panose="020B0603030101060003" pitchFamily="34" charset="0"/>
              </a:rPr>
              <a:t>to Flash</a:t>
            </a:r>
            <a:br>
              <a:rPr lang="en-US" sz="2000" dirty="0">
                <a:latin typeface="Raleway Medium" panose="020B0603030101060003" pitchFamily="34" charset="0"/>
              </a:rPr>
            </a:br>
            <a:r>
              <a:rPr lang="en-US" sz="2000" dirty="0">
                <a:latin typeface="Raleway Medium" panose="020B0603030101060003" pitchFamily="34" charset="0"/>
              </a:rPr>
              <a:t>		High to Run</a:t>
            </a:r>
          </a:p>
        </p:txBody>
      </p:sp>
    </p:spTree>
    <p:extLst>
      <p:ext uri="{BB962C8B-B14F-4D97-AF65-F5344CB8AC3E}">
        <p14:creationId xmlns:p14="http://schemas.microsoft.com/office/powerpoint/2010/main" val="355394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</a:t>
            </a:r>
            <a:r>
              <a:rPr lang="en-US" sz="4000" dirty="0" err="1"/>
              <a:t>NodeMCU</a:t>
            </a:r>
            <a:r>
              <a:rPr lang="en-US" sz="4000" dirty="0"/>
              <a:t> Firmware Programmer</a:t>
            </a:r>
          </a:p>
        </p:txBody>
      </p:sp>
      <p:pic>
        <p:nvPicPr>
          <p:cNvPr id="22530" name="Picture 2" descr="http://i0.wp.com/blog.falafel.com/wp-content/uploads/2015/11/EspFlas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99" y="1780380"/>
            <a:ext cx="7447099" cy="4335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i1.wp.com/blog.falafel.com/wp-content/uploads/2015/11/flash_underw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01" y="2179637"/>
            <a:ext cx="7447099" cy="4335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0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</a:t>
            </a:r>
            <a:r>
              <a:rPr lang="en-US" dirty="0" err="1"/>
              <a:t>esptool</a:t>
            </a:r>
            <a:r>
              <a:rPr lang="en-US" dirty="0"/>
              <a:t> (primarily Linux)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309" y="2771775"/>
            <a:ext cx="11433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&gt; esptool.py --port /dev/ttyUSB0 </a:t>
            </a:r>
            <a:r>
              <a:rPr lang="en-US" sz="2400" dirty="0" err="1">
                <a:latin typeface="Consolas" panose="020B0609020204030204" pitchFamily="49" charset="0"/>
              </a:rPr>
              <a:t>write_flash</a:t>
            </a:r>
            <a:r>
              <a:rPr lang="en-US" sz="2400" dirty="0">
                <a:latin typeface="Consolas" panose="020B0609020204030204" pitchFamily="49" charset="0"/>
              </a:rPr>
              <a:t> 0x00000 </a:t>
            </a:r>
            <a:r>
              <a:rPr lang="en-US" sz="2400" dirty="0" err="1">
                <a:latin typeface="Consolas" panose="020B0609020204030204" pitchFamily="49" charset="0"/>
              </a:rPr>
              <a:t>firmware.bin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Connecting...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Erasing flash...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Writing at 0x00000000... (0 %)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2904" y="5102452"/>
            <a:ext cx="692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https://github.com/themadinventor/esptool</a:t>
            </a:r>
            <a:r>
              <a:rPr lang="en-US" sz="28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3073" y="6017357"/>
            <a:ext cx="708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Windows Subsystem for </a:t>
            </a:r>
            <a:r>
              <a:rPr lang="en-US">
                <a:solidFill>
                  <a:srgbClr val="FF0000"/>
                </a:solidFill>
              </a:rPr>
              <a:t>Linux (WSL) </a:t>
            </a:r>
            <a:r>
              <a:rPr lang="en-US" dirty="0">
                <a:solidFill>
                  <a:srgbClr val="FF0000"/>
                </a:solidFill>
              </a:rPr>
              <a:t>does not support COM ports)</a:t>
            </a:r>
          </a:p>
        </p:txBody>
      </p:sp>
    </p:spTree>
    <p:extLst>
      <p:ext uri="{BB962C8B-B14F-4D97-AF65-F5344CB8AC3E}">
        <p14:creationId xmlns:p14="http://schemas.microsoft.com/office/powerpoint/2010/main" val="102658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Primer on </a:t>
            </a:r>
            <a:r>
              <a:rPr lang="en-US" dirty="0" err="1"/>
              <a:t>Lua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 This is a comment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--[[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	This is a block comment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--]]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0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nil</a:t>
            </a:r>
          </a:p>
          <a:p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number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function</a:t>
            </a:r>
          </a:p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20236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true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b="1" dirty="0"/>
              <a:t>false</a:t>
            </a:r>
          </a:p>
          <a:p>
            <a:r>
              <a:rPr lang="en-US" dirty="0"/>
              <a:t>In conditionals, false and nil are considered false. Everything else is true</a:t>
            </a:r>
          </a:p>
          <a:p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 This means "" and 0 are both considered true</a:t>
            </a:r>
          </a:p>
        </p:txBody>
      </p:sp>
    </p:spTree>
    <p:extLst>
      <p:ext uri="{BB962C8B-B14F-4D97-AF65-F5344CB8AC3E}">
        <p14:creationId xmlns:p14="http://schemas.microsoft.com/office/powerpoint/2010/main" val="315405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numbers are double-precision floating points</a:t>
            </a:r>
          </a:p>
          <a:p>
            <a:r>
              <a:rPr lang="en-US" dirty="0"/>
              <a:t>Still treat integers like integers – the language will sort it out</a:t>
            </a:r>
          </a:p>
        </p:txBody>
      </p:sp>
    </p:spTree>
    <p:extLst>
      <p:ext uri="{BB962C8B-B14F-4D97-AF65-F5344CB8AC3E}">
        <p14:creationId xmlns:p14="http://schemas.microsoft.com/office/powerpoint/2010/main" val="243308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Either single quote ( ' ) or double quotes ( " ) for literals</a:t>
            </a:r>
          </a:p>
          <a:p>
            <a:r>
              <a:rPr lang="en-US" dirty="0"/>
              <a:t>Concatenation operator is double-dot ( .. )</a:t>
            </a:r>
          </a:p>
          <a:p>
            <a:r>
              <a:rPr lang="en-US" dirty="0"/>
              <a:t>Lua automatically converts between types: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print("10" + 1)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11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print("hello" + 1)		 ERROR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print("hello" .. 1)		 "hello1"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We needed a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platform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43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Associative arrays (key/value pairs)</a:t>
            </a:r>
          </a:p>
          <a:p>
            <a:r>
              <a:rPr lang="en-US" dirty="0"/>
              <a:t>Used to represent ordinary arrays, sets, records, queues, classes, and other data structures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 = {}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a[1] = "hello"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a["x"] = "world"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</a:rPr>
              <a:t>) 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"world"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4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~=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4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and</a:t>
            </a:r>
          </a:p>
          <a:p>
            <a:r>
              <a:rPr lang="en-US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not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or v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if not x then x =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 and b or c		 a ? b : c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1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"hello" .. "world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t.n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t.n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+ 1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a, b = "hello", "world"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x, y = y, x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b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print(b)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b = nil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nil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b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 local b = 12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 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print(b)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if then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if b == 12 then print("yes")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 </a:t>
            </a:r>
            <a:r>
              <a:rPr lang="en-US" dirty="0">
                <a:latin typeface="Consolas" panose="020B0609020204030204" pitchFamily="49" charset="0"/>
              </a:rPr>
              <a:t>if b == 12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   </a:t>
            </a:r>
            <a:r>
              <a:rPr lang="en-US" dirty="0">
                <a:latin typeface="Consolas" panose="020B0609020204030204" pitchFamily="49" charset="0"/>
              </a:rPr>
              <a:t>print("yes")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elseif</a:t>
            </a:r>
            <a:r>
              <a:rPr lang="en-US" dirty="0">
                <a:latin typeface="Consolas" panose="020B0609020204030204" pitchFamily="49" charset="0"/>
              </a:rPr>
              <a:t> b &lt; 10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print("no")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print("don't know")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while true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print("The </a:t>
            </a:r>
            <a:r>
              <a:rPr lang="en-US" dirty="0" err="1">
                <a:latin typeface="Consolas" panose="020B0609020204030204" pitchFamily="49" charset="0"/>
              </a:rPr>
              <a:t>Neverending</a:t>
            </a:r>
            <a:r>
              <a:rPr lang="en-US" dirty="0">
                <a:latin typeface="Consolas" panose="020B0609020204030204" pitchFamily="49" charset="0"/>
              </a:rPr>
              <a:t> Story!")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0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=1,10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=10,1,-1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== 5 then break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7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for (with iterator)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k,v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in pairs(_G)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print(k)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4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3</a:t>
            </a:r>
          </a:p>
        </p:txBody>
      </p:sp>
      <p:pic>
        <p:nvPicPr>
          <p:cNvPr id="1028" name="Picture 4" descr="https://www.element14.com/community/servlet/JiveServlet/showImage/102-80899-15-252356/Pi3+Breakout+Feb+29+20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1252538"/>
            <a:ext cx="7502525" cy="47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3621460"/>
            <a:ext cx="27911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$40</a:t>
            </a:r>
          </a:p>
        </p:txBody>
      </p:sp>
    </p:spTree>
    <p:extLst>
      <p:ext uri="{BB962C8B-B14F-4D97-AF65-F5344CB8AC3E}">
        <p14:creationId xmlns:p14="http://schemas.microsoft.com/office/powerpoint/2010/main" val="6124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add(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</a:t>
            </a:r>
            <a:r>
              <a:rPr lang="en-US" dirty="0" err="1">
                <a:latin typeface="Consolas" panose="020B0609020204030204" pitchFamily="49" charset="0"/>
              </a:rPr>
              <a:t>a+b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print(add(1,2))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5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Multiple return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1, 2, 3, 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a, b, c, d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b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_, _, d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b, c, d, e, f = foo()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7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Calling an instance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MyClass.foo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(self)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123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MyClass.</a:t>
            </a:r>
            <a:r>
              <a:rPr lang="en-US" dirty="0" err="1">
                <a:latin typeface="Consolas" panose="020B0609020204030204" pitchFamily="49" charset="0"/>
              </a:rPr>
              <a:t>foo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some_instance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</a:t>
            </a:r>
            <a:r>
              <a:rPr lang="en-US" dirty="0" err="1">
                <a:latin typeface="Consolas" panose="020B0609020204030204" pitchFamily="49" charset="0"/>
              </a:rPr>
              <a:t>some_instance:foo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7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6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Wi-Fi</a:t>
            </a:r>
          </a:p>
          <a:p>
            <a:r>
              <a:rPr lang="en-US" dirty="0"/>
              <a:t>Read value from sensor</a:t>
            </a:r>
          </a:p>
          <a:p>
            <a:r>
              <a:rPr lang="en-US" dirty="0"/>
              <a:t>Publish to MQTT</a:t>
            </a:r>
          </a:p>
          <a:p>
            <a:r>
              <a:rPr lang="en-US" dirty="0"/>
              <a:t>Repeat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8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Adafruit</a:t>
            </a:r>
            <a:r>
              <a:rPr lang="en-US" dirty="0"/>
              <a:t> BMP280</a:t>
            </a:r>
          </a:p>
        </p:txBody>
      </p:sp>
      <p:pic>
        <p:nvPicPr>
          <p:cNvPr id="1028" name="Picture 4" descr="sensors_pin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13" y="1409270"/>
            <a:ext cx="7649406" cy="5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7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rkFun Atmospheric Sensor Breakout - BME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43" y="-109330"/>
            <a:ext cx="7522265" cy="75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BME280</a:t>
            </a:r>
          </a:p>
        </p:txBody>
      </p:sp>
    </p:spTree>
    <p:extLst>
      <p:ext uri="{BB962C8B-B14F-4D97-AF65-F5344CB8AC3E}">
        <p14:creationId xmlns:p14="http://schemas.microsoft.com/office/powerpoint/2010/main" val="169449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00550"/>
            <a:ext cx="12192000" cy="1414463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8150" y="4575175"/>
            <a:ext cx="10515600" cy="1325563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DEMO: Write an App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8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Gotchas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reset without doing anything, we have about 40 KB of RAM available to be used. </a:t>
            </a:r>
          </a:p>
          <a:p>
            <a:r>
              <a:rPr lang="en-US" dirty="0"/>
              <a:t>When you run out of memory, you die. Known as a Panic-Reset.</a:t>
            </a:r>
          </a:p>
          <a:p>
            <a:r>
              <a:rPr lang="en-US" dirty="0"/>
              <a:t>This heap is managed by </a:t>
            </a:r>
            <a:r>
              <a:rPr lang="en-US" dirty="0" err="1"/>
              <a:t>Lua</a:t>
            </a:r>
            <a:r>
              <a:rPr lang="en-US" dirty="0"/>
              <a:t> when C allocation is performed by </a:t>
            </a:r>
            <a:r>
              <a:rPr lang="en-US" dirty="0" err="1"/>
              <a:t>Lua’s</a:t>
            </a:r>
            <a:r>
              <a:rPr lang="en-US" dirty="0"/>
              <a:t> </a:t>
            </a:r>
            <a:r>
              <a:rPr lang="en-US" dirty="0" err="1"/>
              <a:t>alloc</a:t>
            </a:r>
            <a:endParaRPr lang="en-US" dirty="0"/>
          </a:p>
          <a:p>
            <a:pPr lvl="1"/>
            <a:r>
              <a:rPr lang="en-US" dirty="0" err="1"/>
              <a:t>NodeMCU</a:t>
            </a:r>
            <a:r>
              <a:rPr lang="en-US" dirty="0"/>
              <a:t> modules can leak if </a:t>
            </a:r>
            <a:r>
              <a:rPr lang="en-US" dirty="0" err="1"/>
              <a:t>malloc</a:t>
            </a:r>
            <a:r>
              <a:rPr lang="en-US" dirty="0"/>
              <a:t>/free is not properly performed</a:t>
            </a:r>
          </a:p>
          <a:p>
            <a:r>
              <a:rPr lang="en-US" dirty="0" err="1"/>
              <a:t>Lua</a:t>
            </a:r>
            <a:r>
              <a:rPr lang="en-US" dirty="0"/>
              <a:t> has a garbage collector, but will not free memory that is referenced by something else</a:t>
            </a:r>
          </a:p>
          <a:p>
            <a:pPr lvl="1"/>
            <a:r>
              <a:rPr lang="en-US" dirty="0"/>
              <a:t>This can really hurt when you have chunks that call chunks that call chunks,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0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R3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430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$25</a:t>
            </a:r>
          </a:p>
        </p:txBody>
      </p:sp>
      <p:pic>
        <p:nvPicPr>
          <p:cNvPr id="4100" name="Picture 4" descr="https://www.ntu.edu.sg/home/ehchua/programming/arduino/images/ArduinoU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1" y="1419226"/>
            <a:ext cx="7130564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1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smaller *.</a:t>
            </a:r>
            <a:r>
              <a:rPr lang="en-US" dirty="0" err="1"/>
              <a:t>lua</a:t>
            </a:r>
            <a:r>
              <a:rPr lang="en-US" dirty="0"/>
              <a:t> file sizes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Entire script must be loaded into memory</a:t>
            </a:r>
          </a:p>
          <a:p>
            <a:pPr lvl="1"/>
            <a:r>
              <a:rPr lang="en-US" dirty="0"/>
              <a:t>The longer the script, the less memory is available for data (and other scripts)</a:t>
            </a:r>
          </a:p>
          <a:p>
            <a:r>
              <a:rPr lang="en-US" dirty="0"/>
              <a:t>Through trial and error, found that &lt; 5 KB was a good target </a:t>
            </a:r>
          </a:p>
        </p:txBody>
      </p:sp>
    </p:spTree>
    <p:extLst>
      <p:ext uri="{BB962C8B-B14F-4D97-AF65-F5344CB8AC3E}">
        <p14:creationId xmlns:p14="http://schemas.microsoft.com/office/powerpoint/2010/main" val="114609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Compile *.</a:t>
            </a:r>
            <a:r>
              <a:rPr lang="en-US" dirty="0" err="1"/>
              <a:t>lua</a:t>
            </a:r>
            <a:r>
              <a:rPr lang="en-US" dirty="0"/>
              <a:t> scripts into bytecode (*.</a:t>
            </a:r>
            <a:r>
              <a:rPr lang="en-US" dirty="0" err="1"/>
              <a:t>lc</a:t>
            </a:r>
            <a:r>
              <a:rPr lang="en-US" dirty="0"/>
              <a:t> files) when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code is compiled into bytecode anyways</a:t>
            </a:r>
          </a:p>
          <a:p>
            <a:r>
              <a:rPr lang="en-US" dirty="0" err="1">
                <a:latin typeface="Consolas" panose="020B0609020204030204" pitchFamily="49" charset="0"/>
              </a:rPr>
              <a:t>node.compile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script.lua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/>
              <a:t>This removes debugging information</a:t>
            </a:r>
          </a:p>
          <a:p>
            <a:r>
              <a:rPr lang="en-US" dirty="0"/>
              <a:t>This also prevents the double-memory penalty:</a:t>
            </a:r>
          </a:p>
          <a:p>
            <a:pPr lvl="1"/>
            <a:r>
              <a:rPr lang="en-US" dirty="0"/>
              <a:t>Once for loading the entire script string into memory</a:t>
            </a:r>
          </a:p>
          <a:p>
            <a:pPr lvl="1"/>
            <a:r>
              <a:rPr lang="en-US" dirty="0"/>
              <a:t>Once again for compiling into bytecode (then the string can be freed)</a:t>
            </a:r>
          </a:p>
          <a:p>
            <a:pPr lvl="1"/>
            <a:r>
              <a:rPr lang="en-US" dirty="0"/>
              <a:t>If there’s not enough heap space for both, then it will Panic</a:t>
            </a:r>
          </a:p>
        </p:txBody>
      </p:sp>
    </p:spTree>
    <p:extLst>
      <p:ext uri="{BB962C8B-B14F-4D97-AF65-F5344CB8AC3E}">
        <p14:creationId xmlns:p14="http://schemas.microsoft.com/office/powerpoint/2010/main" val="235064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FlashMod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Technique based on the fact that </a:t>
            </a:r>
            <a:r>
              <a:rPr lang="en-US" dirty="0" err="1"/>
              <a:t>Lua</a:t>
            </a:r>
            <a:r>
              <a:rPr lang="en-US" dirty="0"/>
              <a:t> can provide dynamic function invocation</a:t>
            </a:r>
          </a:p>
          <a:p>
            <a:r>
              <a:rPr lang="en-US" dirty="0"/>
              <a:t>Functions within a Flash Module are serialized to bytecode and saved in Flash</a:t>
            </a:r>
          </a:p>
          <a:p>
            <a:r>
              <a:rPr lang="en-US" dirty="0"/>
              <a:t>When invoked, the bytecode is (dynamically) loaded from Flash Memory and then executed</a:t>
            </a:r>
          </a:p>
          <a:p>
            <a:r>
              <a:rPr lang="en-US" dirty="0"/>
              <a:t>Breaks up a big chunk into lots of little easily-disposed chunks</a:t>
            </a:r>
          </a:p>
        </p:txBody>
      </p:sp>
    </p:spTree>
    <p:extLst>
      <p:ext uri="{BB962C8B-B14F-4D97-AF65-F5344CB8AC3E}">
        <p14:creationId xmlns:p14="http://schemas.microsoft.com/office/powerpoint/2010/main" val="244057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of code as tasks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a chunk of code invokes another chunk, then memory for the first chunk will not be freed until the second is done running</a:t>
            </a:r>
          </a:p>
          <a:p>
            <a:r>
              <a:rPr lang="en-US" dirty="0"/>
              <a:t>Chunk can instead schedule another chunk to run as a task.</a:t>
            </a:r>
          </a:p>
          <a:p>
            <a:pPr lvl="1"/>
            <a:r>
              <a:rPr lang="en-US" dirty="0"/>
              <a:t>Original Chunk is freed and garbage collected at the end of execution</a:t>
            </a:r>
          </a:p>
          <a:p>
            <a:pPr lvl="1"/>
            <a:r>
              <a:rPr lang="en-US" dirty="0" err="1"/>
              <a:t>Lua</a:t>
            </a:r>
            <a:r>
              <a:rPr lang="en-US" dirty="0"/>
              <a:t> will run the highest priority task from the task queue next. </a:t>
            </a:r>
          </a:p>
          <a:p>
            <a:pPr lvl="1"/>
            <a:r>
              <a:rPr lang="en-US" dirty="0"/>
              <a:t>This has the same effect as calling a function, with different semantics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4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things are in the works!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is Now! ESP32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chip based on two cores </a:t>
            </a:r>
          </a:p>
          <a:p>
            <a:pPr lvl="1"/>
            <a:r>
              <a:rPr lang="en-US" dirty="0"/>
              <a:t>One core for your app</a:t>
            </a:r>
          </a:p>
          <a:p>
            <a:pPr lvl="1"/>
            <a:r>
              <a:rPr lang="en-US" dirty="0"/>
              <a:t>One core dedicated to its hardware</a:t>
            </a:r>
          </a:p>
          <a:p>
            <a:r>
              <a:rPr lang="en-US" dirty="0"/>
              <a:t>More RAM</a:t>
            </a:r>
          </a:p>
          <a:p>
            <a:r>
              <a:rPr lang="en-US" dirty="0"/>
              <a:t>More GPIO</a:t>
            </a:r>
          </a:p>
          <a:p>
            <a:r>
              <a:rPr lang="en-US" dirty="0"/>
              <a:t>Faster Wi-Fi</a:t>
            </a:r>
          </a:p>
          <a:p>
            <a:r>
              <a:rPr lang="en-US" dirty="0"/>
              <a:t>Bluetooth (BLE)</a:t>
            </a:r>
          </a:p>
          <a:p>
            <a:r>
              <a:rPr lang="en-US" dirty="0"/>
              <a:t>All on a single chip</a:t>
            </a:r>
          </a:p>
          <a:p>
            <a:r>
              <a:rPr lang="en-US" dirty="0"/>
              <a:t>For a little more money</a:t>
            </a:r>
          </a:p>
        </p:txBody>
      </p:sp>
    </p:spTree>
    <p:extLst>
      <p:ext uri="{BB962C8B-B14F-4D97-AF65-F5344CB8AC3E}">
        <p14:creationId xmlns:p14="http://schemas.microsoft.com/office/powerpoint/2010/main" val="13023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img.banggood.com/thumb/large/oaupload/banggood/images/69/19/d9bf2750-455c-a554-aa33-704749764ad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4113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NodeMCU</a:t>
            </a:r>
            <a:r>
              <a:rPr lang="en-US" dirty="0"/>
              <a:t> Firmware</a:t>
            </a:r>
            <a:br>
              <a:rPr lang="en-US" dirty="0"/>
            </a:br>
            <a:r>
              <a:rPr lang="en-US" dirty="0">
                <a:hlinkClick r:id="rId3"/>
              </a:rPr>
              <a:t>https://github.com/nodemcu/nodemcu-firmware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NodeMCU</a:t>
            </a:r>
            <a:r>
              <a:rPr lang="en-US" dirty="0"/>
              <a:t> Build</a:t>
            </a:r>
            <a:br>
              <a:rPr lang="en-US" dirty="0"/>
            </a:br>
            <a:r>
              <a:rPr lang="en-US" dirty="0">
                <a:hlinkClick r:id="rId4"/>
              </a:rPr>
              <a:t>http://nodemcu-build.com/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good $7 </a:t>
            </a:r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DevKit</a:t>
            </a:r>
            <a:r>
              <a:rPr lang="en-US" dirty="0"/>
              <a:t> sold by </a:t>
            </a:r>
            <a:r>
              <a:rPr lang="en-US" dirty="0" err="1"/>
              <a:t>Banggood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http://bit.ly/28Uwc4x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ESP8266.com</a:t>
            </a:r>
            <a:br>
              <a:rPr lang="en-US" dirty="0"/>
            </a:br>
            <a:r>
              <a:rPr lang="en-US" dirty="0">
                <a:hlinkClick r:id="rId2"/>
              </a:rPr>
              <a:t>http://esp8266.com/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AdaFruit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https://www.adafruit.com/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Lua</a:t>
            </a:r>
            <a:r>
              <a:rPr lang="en-US" dirty="0"/>
              <a:t> 5.1 Reference</a:t>
            </a:r>
            <a:br>
              <a:rPr lang="en-US" dirty="0"/>
            </a:br>
            <a:r>
              <a:rPr lang="en-US" dirty="0">
                <a:hlinkClick r:id="rId4"/>
              </a:rPr>
              <a:t>https://www.lua.org/manual/5.1/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9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Jason Follas</a:t>
            </a:r>
          </a:p>
          <a:p>
            <a:pPr marL="0" indent="0">
              <a:buNone/>
            </a:pPr>
            <a:r>
              <a:rPr lang="en-US" dirty="0"/>
              <a:t>Quicken Loans</a:t>
            </a:r>
          </a:p>
          <a:p>
            <a:pPr marL="0" indent="0">
              <a:buNone/>
            </a:pPr>
            <a:r>
              <a:rPr lang="en-US" dirty="0"/>
              <a:t>jasonfollas@quickenloans.com</a:t>
            </a:r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jfollas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presentation and code can be found here:</a:t>
            </a:r>
            <a:br>
              <a:rPr lang="en-US" dirty="0"/>
            </a:br>
            <a:r>
              <a:rPr lang="en-US" dirty="0"/>
              <a:t>https://github.com/jfollas/mqttdemo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30" y="4619625"/>
            <a:ext cx="1874241" cy="1874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01" y="557318"/>
            <a:ext cx="1282897" cy="226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688" y="28532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9197" y="63214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95835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 Mini 328</a:t>
            </a:r>
          </a:p>
        </p:txBody>
      </p:sp>
      <p:pic>
        <p:nvPicPr>
          <p:cNvPr id="4098" name="Picture 2" descr="Arduino Pro Mini 328 - 5V/16MH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27911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34150" y="15060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5VDC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5500" y="2283897"/>
            <a:ext cx="219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Atmel ATmega328</a:t>
            </a:r>
            <a:br>
              <a:rPr lang="en-US" dirty="0">
                <a:latin typeface="Raleway Medium" panose="020B0603030101060003" pitchFamily="34" charset="0"/>
              </a:rPr>
            </a:br>
            <a:r>
              <a:rPr lang="en-US" dirty="0">
                <a:latin typeface="Raleway Medium" panose="020B0603030101060003" pitchFamily="34" charset="0"/>
              </a:rPr>
              <a:t>16MHz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0675" y="4729455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8 Analog Pins</a:t>
            </a:r>
            <a:br>
              <a:rPr lang="en-US" dirty="0">
                <a:latin typeface="Raleway Medium" panose="020B0603030101060003" pitchFamily="34" charset="0"/>
              </a:rPr>
            </a:br>
            <a:r>
              <a:rPr lang="en-US" dirty="0">
                <a:latin typeface="Raleway Medium" panose="020B0603030101060003" pitchFamily="34" charset="0"/>
              </a:rPr>
              <a:t>14 Digital Pins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0625" y="602298"/>
            <a:ext cx="160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32KB Flash</a:t>
            </a:r>
          </a:p>
          <a:p>
            <a:r>
              <a:rPr lang="en-US" dirty="0">
                <a:latin typeface="Raleway Medium" panose="020B0603030101060003" pitchFamily="34" charset="0"/>
              </a:rPr>
              <a:t>1KB EEPROM</a:t>
            </a:r>
          </a:p>
          <a:p>
            <a:r>
              <a:rPr lang="en-US" dirty="0">
                <a:latin typeface="Raleway Medium" panose="020B0603030101060003" pitchFamily="34" charset="0"/>
              </a:rPr>
              <a:t>2KB SRAM</a:t>
            </a:r>
          </a:p>
        </p:txBody>
      </p:sp>
    </p:spTree>
    <p:extLst>
      <p:ext uri="{BB962C8B-B14F-4D97-AF65-F5344CB8AC3E}">
        <p14:creationId xmlns:p14="http://schemas.microsoft.com/office/powerpoint/2010/main" val="249549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1749</Words>
  <Application>Microsoft Macintosh PowerPoint</Application>
  <PresentationFormat>Custom</PresentationFormat>
  <Paragraphs>401</Paragraphs>
  <Slides>89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IoT with the ESP8266</vt:lpstr>
      <vt:lpstr>Agenda</vt:lpstr>
      <vt:lpstr>In my experience, the Internet of Things is kind of expensive… </vt:lpstr>
      <vt:lpstr>PowerPoint Presentation</vt:lpstr>
      <vt:lpstr>PowerPoint Presentation</vt:lpstr>
      <vt:lpstr>We needed a platform.</vt:lpstr>
      <vt:lpstr>Raspberry Pi 3</vt:lpstr>
      <vt:lpstr>Arduino UNO R3</vt:lpstr>
      <vt:lpstr>Arduino Pro Mini 328</vt:lpstr>
      <vt:lpstr>Raspberry Pi Zero</vt:lpstr>
      <vt:lpstr>But what about the “I” in IoT?</vt:lpstr>
      <vt:lpstr>Arduino Yun</vt:lpstr>
      <vt:lpstr>Arduino Yun Mini</vt:lpstr>
      <vt:lpstr>Particle Photon</vt:lpstr>
      <vt:lpstr>Raspberry Pi Zero W</vt:lpstr>
      <vt:lpstr>ESP8266-01 Serial-to-Wi-Fi</vt:lpstr>
      <vt:lpstr>PowerPoint Presentation</vt:lpstr>
      <vt:lpstr>Introducing the ESP8266</vt:lpstr>
      <vt:lpstr>ESP8266EX</vt:lpstr>
      <vt:lpstr>AI Thinker Modules</vt:lpstr>
      <vt:lpstr>AI Thinker Modules</vt:lpstr>
      <vt:lpstr>Breadboard-friendly Dev Kits</vt:lpstr>
      <vt:lpstr>Breadboard-friendly Dev Kits</vt:lpstr>
      <vt:lpstr>Breadboard-friendly Dev Kits</vt:lpstr>
      <vt:lpstr>Breadboard-friendly Dev Kits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Wi-Fi </vt:lpstr>
      <vt:lpstr>Power Requirements</vt:lpstr>
      <vt:lpstr>Firmware</vt:lpstr>
      <vt:lpstr>AT Firmware</vt:lpstr>
      <vt:lpstr>ESP8266 SDK</vt:lpstr>
      <vt:lpstr>Open Source Firmware Projects/Frameworks</vt:lpstr>
      <vt:lpstr>Arduino Uno Compatible!</vt:lpstr>
      <vt:lpstr>NodeMCU Firmware</vt:lpstr>
      <vt:lpstr>PowerPoint Presentation</vt:lpstr>
      <vt:lpstr>Build the Firmware</vt:lpstr>
      <vt:lpstr>Build the Firmware Yourself</vt:lpstr>
      <vt:lpstr>Build the Firmware Yourself: Toolchain</vt:lpstr>
      <vt:lpstr>Flashing the Firmware</vt:lpstr>
      <vt:lpstr>Flashing Firmware: RESET Requirements</vt:lpstr>
      <vt:lpstr>Flashing Firmware: NodeMCU Firmware Programmer</vt:lpstr>
      <vt:lpstr>Flashing Firmware: esptool (primarily Linux)</vt:lpstr>
      <vt:lpstr>A Brief Primer on Lua</vt:lpstr>
      <vt:lpstr>Comments</vt:lpstr>
      <vt:lpstr>Types</vt:lpstr>
      <vt:lpstr>Boolean</vt:lpstr>
      <vt:lpstr>Number</vt:lpstr>
      <vt:lpstr>String</vt:lpstr>
      <vt:lpstr>Tables</vt:lpstr>
      <vt:lpstr>Relational Operators</vt:lpstr>
      <vt:lpstr>Logical Operators</vt:lpstr>
      <vt:lpstr>Assignment</vt:lpstr>
      <vt:lpstr>Global Variables</vt:lpstr>
      <vt:lpstr>Local Variables</vt:lpstr>
      <vt:lpstr>Control Statements: if then else</vt:lpstr>
      <vt:lpstr>Control Statements: while</vt:lpstr>
      <vt:lpstr>Control Statements: for</vt:lpstr>
      <vt:lpstr>Control Statements: for (with iterator)</vt:lpstr>
      <vt:lpstr>Functions</vt:lpstr>
      <vt:lpstr>Functions: Multiple return values</vt:lpstr>
      <vt:lpstr>Functions: Calling an instance function</vt:lpstr>
      <vt:lpstr>Write an App</vt:lpstr>
      <vt:lpstr>Write an App</vt:lpstr>
      <vt:lpstr>Adafruit BMP280</vt:lpstr>
      <vt:lpstr>SparkFun BME280</vt:lpstr>
      <vt:lpstr>DEMO: Write an App</vt:lpstr>
      <vt:lpstr>Gotchas</vt:lpstr>
      <vt:lpstr>Memory Issues</vt:lpstr>
      <vt:lpstr>Memory Optimization </vt:lpstr>
      <vt:lpstr>Memory Optimization </vt:lpstr>
      <vt:lpstr>Memory Optimization </vt:lpstr>
      <vt:lpstr>Memory Optimization</vt:lpstr>
      <vt:lpstr>Exciting things are in the works!</vt:lpstr>
      <vt:lpstr>The future is Now! ESP32</vt:lpstr>
      <vt:lpstr>Thanks for Listening!</vt:lpstr>
      <vt:lpstr>Resources </vt:lpstr>
      <vt:lpstr>Resources </vt:lpstr>
      <vt:lpstr>Contact Information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IoT So Expensive?</dc:title>
  <dc:creator>Jason Follas</dc:creator>
  <cp:lastModifiedBy>Jason Follas</cp:lastModifiedBy>
  <cp:revision>83</cp:revision>
  <dcterms:created xsi:type="dcterms:W3CDTF">2016-06-21T04:05:13Z</dcterms:created>
  <dcterms:modified xsi:type="dcterms:W3CDTF">2017-07-31T17:54:34Z</dcterms:modified>
</cp:coreProperties>
</file>